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49694"/>
    <a:srgbClr val="108288"/>
    <a:srgbClr val="074646"/>
    <a:srgbClr val="236363"/>
    <a:srgbClr val="13383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til 2 - Isticanj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6" d="100"/>
          <a:sy n="76" d="100"/>
        </p:scale>
        <p:origin x="830" y="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61687624100060923"/>
          <c:y val="0.24919151309637816"/>
          <c:w val="0.24255991633858268"/>
          <c:h val="0.3247608683094938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Skup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List1!$A$2:$A$5</c:f>
              <c:strCache>
                <c:ptCount val="3"/>
                <c:pt idx="0">
                  <c:v>Category 1</c:v>
                </c:pt>
                <c:pt idx="2">
                  <c:v>Category 2</c:v>
                </c:pt>
              </c:strCache>
            </c:strRef>
          </c:cat>
          <c:val>
            <c:numRef>
              <c:f>List1!$B$2:$B$5</c:f>
              <c:numCache>
                <c:formatCode>General</c:formatCode>
                <c:ptCount val="4"/>
                <c:pt idx="0">
                  <c:v>4.3</c:v>
                </c:pt>
                <c:pt idx="2">
                  <c:v>2.5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377-4E55-8D58-37584EEB52B9}"/>
            </c:ext>
          </c:extLst>
        </c:ser>
        <c:ser>
          <c:idx val="1"/>
          <c:order val="1"/>
          <c:tx>
            <c:strRef>
              <c:f>List1!$C$1</c:f>
              <c:strCache>
                <c:ptCount val="1"/>
                <c:pt idx="0">
                  <c:v>Skup 2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List1!$A$2:$A$5</c:f>
              <c:strCache>
                <c:ptCount val="3"/>
                <c:pt idx="0">
                  <c:v>Category 1</c:v>
                </c:pt>
                <c:pt idx="2">
                  <c:v>Category 2</c:v>
                </c:pt>
              </c:strCache>
            </c:strRef>
          </c:cat>
          <c:val>
            <c:numRef>
              <c:f>List1!$C$2:$C$5</c:f>
              <c:numCache>
                <c:formatCode>General</c:formatCode>
                <c:ptCount val="4"/>
                <c:pt idx="0">
                  <c:v>2.4</c:v>
                </c:pt>
                <c:pt idx="2">
                  <c:v>4.4000000000000004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377-4E55-8D58-37584EEB52B9}"/>
            </c:ext>
          </c:extLst>
        </c:ser>
        <c:ser>
          <c:idx val="2"/>
          <c:order val="2"/>
          <c:tx>
            <c:strRef>
              <c:f>List1!$D$1</c:f>
              <c:strCache>
                <c:ptCount val="1"/>
                <c:pt idx="0">
                  <c:v>Skup 3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List1!$A$2:$A$5</c:f>
              <c:strCache>
                <c:ptCount val="3"/>
                <c:pt idx="0">
                  <c:v>Category 1</c:v>
                </c:pt>
                <c:pt idx="2">
                  <c:v>Category 2</c:v>
                </c:pt>
              </c:strCache>
            </c:strRef>
          </c:cat>
          <c:val>
            <c:numRef>
              <c:f>List1!$D$2:$D$5</c:f>
              <c:numCache>
                <c:formatCode>General</c:formatCode>
                <c:ptCount val="4"/>
                <c:pt idx="0">
                  <c:v>2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377-4E55-8D58-37584EEB52B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9"/>
        <c:overlap val="-27"/>
        <c:axId val="1724538911"/>
        <c:axId val="1724539391"/>
      </c:barChart>
      <c:catAx>
        <c:axId val="172453891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r-Latn-RS"/>
          </a:p>
        </c:txPr>
        <c:crossAx val="1724539391"/>
        <c:crosses val="autoZero"/>
        <c:auto val="1"/>
        <c:lblAlgn val="ctr"/>
        <c:lblOffset val="100"/>
        <c:noMultiLvlLbl val="0"/>
      </c:catAx>
      <c:valAx>
        <c:axId val="172453939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r-Latn-RS"/>
          </a:p>
        </c:txPr>
        <c:crossAx val="172453891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sr-Latn-R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CFB5B543-5B95-4062-179A-F7D2F9400C5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D8E6F820-B62F-173E-A26C-8CE9992B2ED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/>
              <a:t>Kliknite da biste uredili stil podnaslova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31244B2B-4A77-3914-5C05-93F24AB70E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414D7-DA8E-40F6-AAFC-1D83DB0AB7BD}" type="datetimeFigureOut">
              <a:rPr lang="hr-HR" smtClean="0"/>
              <a:t>11.2.2026.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FE2B49E5-4A4D-16AD-FC17-A1013E778F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B29DFED8-D501-738C-F14C-F64B6C1FA1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DBC8F-57D1-4B89-9DD0-997D1F3357BA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1496130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3293211-D1D0-2F77-1599-BD182CF409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>
            <a:extLst>
              <a:ext uri="{FF2B5EF4-FFF2-40B4-BE49-F238E27FC236}">
                <a16:creationId xmlns:a16="http://schemas.microsoft.com/office/drawing/2014/main" id="{AC868630-1F93-42F1-BAF2-C80528E9A3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957DF04F-49BB-FC68-8467-BD6B4C2EA6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414D7-DA8E-40F6-AAFC-1D83DB0AB7BD}" type="datetimeFigureOut">
              <a:rPr lang="hr-HR" smtClean="0"/>
              <a:t>11.2.2026.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5CC2B268-D6C1-6CC5-8D65-E44D77A0A0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CC7DF393-C363-1961-E0DA-7A3E24CD42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DBC8F-57D1-4B89-9DD0-997D1F3357BA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6649077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>
            <a:extLst>
              <a:ext uri="{FF2B5EF4-FFF2-40B4-BE49-F238E27FC236}">
                <a16:creationId xmlns:a16="http://schemas.microsoft.com/office/drawing/2014/main" id="{05E285A1-2B28-2166-E324-594FFC1E737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>
            <a:extLst>
              <a:ext uri="{FF2B5EF4-FFF2-40B4-BE49-F238E27FC236}">
                <a16:creationId xmlns:a16="http://schemas.microsoft.com/office/drawing/2014/main" id="{03B612BF-ADCD-E09F-E673-DACF89D3DAD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F932D6D4-01AC-8BAA-72DA-804695FD64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414D7-DA8E-40F6-AAFC-1D83DB0AB7BD}" type="datetimeFigureOut">
              <a:rPr lang="hr-HR" smtClean="0"/>
              <a:t>11.2.2026.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5FF21732-0777-FEAA-F80C-51AE798E26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90521D77-53C5-4940-4ECE-A34E36CE4E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DBC8F-57D1-4B89-9DD0-997D1F3357BA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8827143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C10D4281-9FD5-7E44-EA4A-3DE2E3EDD4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AB2D044C-43DB-D15A-1CC8-A42F1A2B5E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41EC465C-0CE6-398E-9013-853BBD102E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414D7-DA8E-40F6-AAFC-1D83DB0AB7BD}" type="datetimeFigureOut">
              <a:rPr lang="hr-HR" smtClean="0"/>
              <a:t>11.2.2026.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9C542558-CDDE-3E84-EAEC-21D6162082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4CCCDC43-9048-1B92-611C-77468EADF9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DBC8F-57D1-4B89-9DD0-997D1F3357BA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8315141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EA11187-FA8B-2A8B-5442-A612D6E994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EDFB3035-A6B6-A9F4-D1B9-E88F7D2BE4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3EB1C430-26B7-C235-56A8-76F190F330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414D7-DA8E-40F6-AAFC-1D83DB0AB7BD}" type="datetimeFigureOut">
              <a:rPr lang="hr-HR" smtClean="0"/>
              <a:t>11.2.2026.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79122109-F743-C03D-D790-E38689607F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826F914B-CA46-953F-249A-DC5FC8AA33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DBC8F-57D1-4B89-9DD0-997D1F3357BA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8576817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2491B44-1816-2423-D558-0F94E8E3A7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2D452A79-DF5F-50C4-09B4-EC028CAB1C8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id="{5D670B26-E506-7EBB-6B17-BE6EA7C002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id="{A939D4F6-09E2-8662-990F-D5BE3DFB9E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414D7-DA8E-40F6-AAFC-1D83DB0AB7BD}" type="datetimeFigureOut">
              <a:rPr lang="hr-HR" smtClean="0"/>
              <a:t>11.2.2026.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7845BFD9-1149-1726-9983-24BDF477C5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A3031CA1-6B25-506D-7A37-EC504C4CDB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DBC8F-57D1-4B89-9DD0-997D1F3357BA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9107504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59ED8B2C-AD25-630B-0C49-7CE3E5A715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5B00C907-D803-0375-82B5-F183C2DA37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id="{69AA2037-44A9-FC24-AB02-98B7AB81F7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teksta 4">
            <a:extLst>
              <a:ext uri="{FF2B5EF4-FFF2-40B4-BE49-F238E27FC236}">
                <a16:creationId xmlns:a16="http://schemas.microsoft.com/office/drawing/2014/main" id="{F703BADC-9AA5-A547-5B0B-BEEE54F187B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6" name="Rezervirano mjesto sadržaja 5">
            <a:extLst>
              <a:ext uri="{FF2B5EF4-FFF2-40B4-BE49-F238E27FC236}">
                <a16:creationId xmlns:a16="http://schemas.microsoft.com/office/drawing/2014/main" id="{2CC08205-6B04-FD2A-76CE-3F8456CF491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7" name="Rezervirano mjesto datuma 6">
            <a:extLst>
              <a:ext uri="{FF2B5EF4-FFF2-40B4-BE49-F238E27FC236}">
                <a16:creationId xmlns:a16="http://schemas.microsoft.com/office/drawing/2014/main" id="{9B8CD71C-0D27-6780-503B-52E45B6B70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414D7-DA8E-40F6-AAFC-1D83DB0AB7BD}" type="datetimeFigureOut">
              <a:rPr lang="hr-HR" smtClean="0"/>
              <a:t>11.2.2026.</a:t>
            </a:fld>
            <a:endParaRPr lang="hr-HR"/>
          </a:p>
        </p:txBody>
      </p:sp>
      <p:sp>
        <p:nvSpPr>
          <p:cNvPr id="8" name="Rezervirano mjesto podnožja 7">
            <a:extLst>
              <a:ext uri="{FF2B5EF4-FFF2-40B4-BE49-F238E27FC236}">
                <a16:creationId xmlns:a16="http://schemas.microsoft.com/office/drawing/2014/main" id="{601562EB-1F46-928E-C71F-EE86A502BF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Rezervirano mjesto broja slajda 8">
            <a:extLst>
              <a:ext uri="{FF2B5EF4-FFF2-40B4-BE49-F238E27FC236}">
                <a16:creationId xmlns:a16="http://schemas.microsoft.com/office/drawing/2014/main" id="{0C0AAD45-A01B-5EC6-E0D8-D83CC4784C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DBC8F-57D1-4B89-9DD0-997D1F3357BA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2298797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2CACF605-90C8-4F74-4586-C361835470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datuma 2">
            <a:extLst>
              <a:ext uri="{FF2B5EF4-FFF2-40B4-BE49-F238E27FC236}">
                <a16:creationId xmlns:a16="http://schemas.microsoft.com/office/drawing/2014/main" id="{6C1981D0-D801-7D0F-26A7-C6CF6FCDD5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414D7-DA8E-40F6-AAFC-1D83DB0AB7BD}" type="datetimeFigureOut">
              <a:rPr lang="hr-HR" smtClean="0"/>
              <a:t>11.2.2026.</a:t>
            </a:fld>
            <a:endParaRPr lang="hr-HR"/>
          </a:p>
        </p:txBody>
      </p:sp>
      <p:sp>
        <p:nvSpPr>
          <p:cNvPr id="4" name="Rezervirano mjesto podnožja 3">
            <a:extLst>
              <a:ext uri="{FF2B5EF4-FFF2-40B4-BE49-F238E27FC236}">
                <a16:creationId xmlns:a16="http://schemas.microsoft.com/office/drawing/2014/main" id="{6CC3CB7B-4ECE-5264-5120-8A50A7DB18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Rezervirano mjesto broja slajda 4">
            <a:extLst>
              <a:ext uri="{FF2B5EF4-FFF2-40B4-BE49-F238E27FC236}">
                <a16:creationId xmlns:a16="http://schemas.microsoft.com/office/drawing/2014/main" id="{8BC935F0-8FC5-2E73-18AA-D0940B765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DBC8F-57D1-4B89-9DD0-997D1F3357BA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7834907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>
            <a:extLst>
              <a:ext uri="{FF2B5EF4-FFF2-40B4-BE49-F238E27FC236}">
                <a16:creationId xmlns:a16="http://schemas.microsoft.com/office/drawing/2014/main" id="{8B15265D-2D00-41CF-315D-4A96B4C7CE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414D7-DA8E-40F6-AAFC-1D83DB0AB7BD}" type="datetimeFigureOut">
              <a:rPr lang="hr-HR" smtClean="0"/>
              <a:t>11.2.2026.</a:t>
            </a:fld>
            <a:endParaRPr lang="hr-HR"/>
          </a:p>
        </p:txBody>
      </p:sp>
      <p:sp>
        <p:nvSpPr>
          <p:cNvPr id="3" name="Rezervirano mjesto podnožja 2">
            <a:extLst>
              <a:ext uri="{FF2B5EF4-FFF2-40B4-BE49-F238E27FC236}">
                <a16:creationId xmlns:a16="http://schemas.microsoft.com/office/drawing/2014/main" id="{D17EE506-2EA6-39A9-DDFD-E681B361C5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>
            <a:extLst>
              <a:ext uri="{FF2B5EF4-FFF2-40B4-BE49-F238E27FC236}">
                <a16:creationId xmlns:a16="http://schemas.microsoft.com/office/drawing/2014/main" id="{9CB6D60B-DC97-16DF-2217-05C6D7DDBE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DBC8F-57D1-4B89-9DD0-997D1F3357BA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7611368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381642F-E36E-967D-4879-1D8C53EC75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745C95E0-5AE1-A61F-36D2-998730905D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id="{646F7D7E-9A71-39D4-A1E6-4D55A5F1C3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id="{38CEDC1D-D155-1FFF-EF97-2E18937393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414D7-DA8E-40F6-AAFC-1D83DB0AB7BD}" type="datetimeFigureOut">
              <a:rPr lang="hr-HR" smtClean="0"/>
              <a:t>11.2.2026.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70D5931E-0EB5-19C6-A491-BAA478D0BE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AB9020F1-1299-AF86-B760-49FDB3143E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DBC8F-57D1-4B89-9DD0-997D1F3357BA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0778906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CF2A95E-AE70-1489-B456-B506736E29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like 2">
            <a:extLst>
              <a:ext uri="{FF2B5EF4-FFF2-40B4-BE49-F238E27FC236}">
                <a16:creationId xmlns:a16="http://schemas.microsoft.com/office/drawing/2014/main" id="{5094A624-FCB6-4E8A-882B-39AF9FD2330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id="{1A554918-883F-3A23-3F2E-E74CD27185E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id="{D46C3022-4BF1-125D-061B-F004C93067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414D7-DA8E-40F6-AAFC-1D83DB0AB7BD}" type="datetimeFigureOut">
              <a:rPr lang="hr-HR" smtClean="0"/>
              <a:t>11.2.2026.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1D0FCA09-304E-0E05-79FF-7C36954F3C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315B592E-F420-AC67-ED4D-99C0915DD2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DBC8F-57D1-4B89-9DD0-997D1F3357BA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0489075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>
            <a:extLst>
              <a:ext uri="{FF2B5EF4-FFF2-40B4-BE49-F238E27FC236}">
                <a16:creationId xmlns:a16="http://schemas.microsoft.com/office/drawing/2014/main" id="{22B71F3C-CF4F-F558-C6F1-B50580E17D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4516876A-E47A-0F45-DDE6-E949F21262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969B73D1-DB04-E922-EE12-5CE2E1655D9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4B414D7-DA8E-40F6-AAFC-1D83DB0AB7BD}" type="datetimeFigureOut">
              <a:rPr lang="hr-HR" smtClean="0"/>
              <a:t>11.2.2026.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493B7097-BDA1-AA4D-03FF-33E4E3BCAA3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251AE51A-B479-CC30-B8A4-2E434005AA0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82DBC8F-57D1-4B89-9DD0-997D1F3357BA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6867313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chart" Target="../charts/char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130B330-A8A1-F093-FA30-51F3E5A988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pic>
        <p:nvPicPr>
          <p:cNvPr id="9" name="Rezervirano mjesto sadržaja 8" descr="Slika na kojoj se prikazuje tekst, snimka zaslona, softver, Ikona na računalu&#10;&#10;Sadržaj generiran uz AI možda nije točan.">
            <a:extLst>
              <a:ext uri="{FF2B5EF4-FFF2-40B4-BE49-F238E27FC236}">
                <a16:creationId xmlns:a16="http://schemas.microsoft.com/office/drawing/2014/main" id="{49987FA5-F3BE-E556-1E2D-01FA7F081BE6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235" t="27820" r="11103" b="22429"/>
          <a:stretch>
            <a:fillRect/>
          </a:stretch>
        </p:blipFill>
        <p:spPr>
          <a:xfrm>
            <a:off x="0" y="-85411"/>
            <a:ext cx="12392967" cy="6943411"/>
          </a:xfrm>
          <a:prstGeom prst="rect">
            <a:avLst/>
          </a:prstGeom>
        </p:spPr>
      </p:pic>
      <p:sp>
        <p:nvSpPr>
          <p:cNvPr id="14" name="TekstniOkvir 13">
            <a:extLst>
              <a:ext uri="{FF2B5EF4-FFF2-40B4-BE49-F238E27FC236}">
                <a16:creationId xmlns:a16="http://schemas.microsoft.com/office/drawing/2014/main" id="{9CBFC8BF-AF47-78A6-AF35-FA4D7E92F23E}"/>
              </a:ext>
            </a:extLst>
          </p:cNvPr>
          <p:cNvSpPr txBox="1"/>
          <p:nvPr/>
        </p:nvSpPr>
        <p:spPr>
          <a:xfrm>
            <a:off x="9415592" y="1856136"/>
            <a:ext cx="2710196" cy="2523768"/>
          </a:xfrm>
          <a:prstGeom prst="rect">
            <a:avLst/>
          </a:prstGeom>
          <a:solidFill>
            <a:srgbClr val="349694">
              <a:alpha val="25098"/>
            </a:srgbClr>
          </a:solidFill>
        </p:spPr>
        <p:txBody>
          <a:bodyPr wrap="square" rtlCol="0">
            <a:spAutoFit/>
          </a:bodyPr>
          <a:lstStyle/>
          <a:p>
            <a:pPr algn="just"/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Lorem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ipsum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dolor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sit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consectetuer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adipiscing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Maecenas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porttitor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congue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massa.Fusce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posuere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magna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sed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pulvinar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ultricies,purus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lectus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malesuada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libero, sit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commodo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magna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eros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urna.Nunc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viverra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imperdiet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enim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Fusce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Vivamus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tellus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hr-HR" dirty="0"/>
          </a:p>
        </p:txBody>
      </p:sp>
      <p:sp>
        <p:nvSpPr>
          <p:cNvPr id="16" name="TekstniOkvir 15">
            <a:extLst>
              <a:ext uri="{FF2B5EF4-FFF2-40B4-BE49-F238E27FC236}">
                <a16:creationId xmlns:a16="http://schemas.microsoft.com/office/drawing/2014/main" id="{4284285E-AEF2-711A-6B12-4517DF7C642D}"/>
              </a:ext>
            </a:extLst>
          </p:cNvPr>
          <p:cNvSpPr txBox="1"/>
          <p:nvPr/>
        </p:nvSpPr>
        <p:spPr>
          <a:xfrm>
            <a:off x="71004" y="1944557"/>
            <a:ext cx="2595570" cy="2523768"/>
          </a:xfrm>
          <a:prstGeom prst="rect">
            <a:avLst/>
          </a:prstGeom>
          <a:solidFill>
            <a:srgbClr val="349694">
              <a:alpha val="25098"/>
            </a:srgbClr>
          </a:solidFill>
        </p:spPr>
        <p:txBody>
          <a:bodyPr wrap="square" rtlCol="0">
            <a:spAutoFit/>
          </a:bodyPr>
          <a:lstStyle/>
          <a:p>
            <a:pPr algn="just"/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Lorem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ipsum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dolor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sit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consectetuer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adipiscing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Maecenas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porttitor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congue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massa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Fusce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posuere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magna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sed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pulvinar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ultricies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purus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lectus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malesuada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libero, sit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commodo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magna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eros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urna.</a:t>
            </a:r>
          </a:p>
          <a:p>
            <a:pPr algn="just"/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Nunc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viverra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imperdiet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enim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Fusce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Vivamus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tellus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hr-HR" dirty="0"/>
          </a:p>
        </p:txBody>
      </p:sp>
      <p:sp>
        <p:nvSpPr>
          <p:cNvPr id="17" name="TekstniOkvir 16">
            <a:extLst>
              <a:ext uri="{FF2B5EF4-FFF2-40B4-BE49-F238E27FC236}">
                <a16:creationId xmlns:a16="http://schemas.microsoft.com/office/drawing/2014/main" id="{9142B081-213C-2C1A-78CF-2B17D301B701}"/>
              </a:ext>
            </a:extLst>
          </p:cNvPr>
          <p:cNvSpPr txBox="1"/>
          <p:nvPr/>
        </p:nvSpPr>
        <p:spPr>
          <a:xfrm>
            <a:off x="6561017" y="4358659"/>
            <a:ext cx="2803824" cy="2308324"/>
          </a:xfrm>
          <a:prstGeom prst="rect">
            <a:avLst/>
          </a:prstGeom>
          <a:solidFill>
            <a:srgbClr val="349694">
              <a:alpha val="25098"/>
            </a:srgbClr>
          </a:solidFill>
        </p:spPr>
        <p:txBody>
          <a:bodyPr wrap="square" rtlCol="0">
            <a:spAutoFit/>
          </a:bodyPr>
          <a:lstStyle/>
          <a:p>
            <a:pPr algn="just"/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Lorem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ipsum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dolor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sit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consectetuer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adipiscing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Maecenas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porttitor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congue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massa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Fusce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posuere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magna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sed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pulvinar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ultricies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purus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lectus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malesuada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libero, sit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commodo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magna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eros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urna.</a:t>
            </a:r>
          </a:p>
          <a:p>
            <a:pPr algn="just"/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Nunc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viverra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imperdiet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enim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Fusce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Vivamus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tellus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hr-HR" dirty="0"/>
          </a:p>
        </p:txBody>
      </p:sp>
      <p:sp>
        <p:nvSpPr>
          <p:cNvPr id="19" name="TekstniOkvir 18">
            <a:extLst>
              <a:ext uri="{FF2B5EF4-FFF2-40B4-BE49-F238E27FC236}">
                <a16:creationId xmlns:a16="http://schemas.microsoft.com/office/drawing/2014/main" id="{A38E5724-EBF2-101B-E08F-2112A63948EC}"/>
              </a:ext>
            </a:extLst>
          </p:cNvPr>
          <p:cNvSpPr txBox="1"/>
          <p:nvPr/>
        </p:nvSpPr>
        <p:spPr>
          <a:xfrm>
            <a:off x="2959509" y="1545462"/>
            <a:ext cx="313649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hr-HR" b="1" dirty="0">
                <a:solidFill>
                  <a:srgbClr val="074646"/>
                </a:solidFill>
              </a:rPr>
              <a:t>MATERIALS AND METHODS</a:t>
            </a:r>
          </a:p>
        </p:txBody>
      </p:sp>
      <p:sp>
        <p:nvSpPr>
          <p:cNvPr id="21" name="TekstniOkvir 20">
            <a:extLst>
              <a:ext uri="{FF2B5EF4-FFF2-40B4-BE49-F238E27FC236}">
                <a16:creationId xmlns:a16="http://schemas.microsoft.com/office/drawing/2014/main" id="{1F9023F1-783C-7725-AB5B-CEF6C9BA3F04}"/>
              </a:ext>
            </a:extLst>
          </p:cNvPr>
          <p:cNvSpPr txBox="1"/>
          <p:nvPr/>
        </p:nvSpPr>
        <p:spPr>
          <a:xfrm>
            <a:off x="9985543" y="1550233"/>
            <a:ext cx="16878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hr-HR" b="1" dirty="0">
                <a:solidFill>
                  <a:srgbClr val="13383D"/>
                </a:solidFill>
              </a:rPr>
              <a:t>CONCLUSION</a:t>
            </a:r>
          </a:p>
        </p:txBody>
      </p:sp>
      <p:sp>
        <p:nvSpPr>
          <p:cNvPr id="22" name="TekstniOkvir 21">
            <a:extLst>
              <a:ext uri="{FF2B5EF4-FFF2-40B4-BE49-F238E27FC236}">
                <a16:creationId xmlns:a16="http://schemas.microsoft.com/office/drawing/2014/main" id="{9D046C22-BC56-6153-C759-08CE4FE388B6}"/>
              </a:ext>
            </a:extLst>
          </p:cNvPr>
          <p:cNvSpPr txBox="1"/>
          <p:nvPr/>
        </p:nvSpPr>
        <p:spPr>
          <a:xfrm>
            <a:off x="318617" y="1550233"/>
            <a:ext cx="21003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b="1" dirty="0">
                <a:solidFill>
                  <a:srgbClr val="13383D"/>
                </a:solidFill>
              </a:rPr>
              <a:t>INTRODUCTION</a:t>
            </a:r>
          </a:p>
        </p:txBody>
      </p:sp>
      <p:sp>
        <p:nvSpPr>
          <p:cNvPr id="24" name="TekstniOkvir 23">
            <a:extLst>
              <a:ext uri="{FF2B5EF4-FFF2-40B4-BE49-F238E27FC236}">
                <a16:creationId xmlns:a16="http://schemas.microsoft.com/office/drawing/2014/main" id="{700D3962-39B4-4A01-CA1F-D0E2F3B83232}"/>
              </a:ext>
            </a:extLst>
          </p:cNvPr>
          <p:cNvSpPr txBox="1"/>
          <p:nvPr/>
        </p:nvSpPr>
        <p:spPr>
          <a:xfrm>
            <a:off x="7198938" y="3989327"/>
            <a:ext cx="121585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hr-HR" b="1" dirty="0">
                <a:solidFill>
                  <a:srgbClr val="13383D"/>
                </a:solidFill>
              </a:rPr>
              <a:t>RESULTS</a:t>
            </a:r>
          </a:p>
        </p:txBody>
      </p:sp>
      <p:sp>
        <p:nvSpPr>
          <p:cNvPr id="25" name="TekstniOkvir 24">
            <a:extLst>
              <a:ext uri="{FF2B5EF4-FFF2-40B4-BE49-F238E27FC236}">
                <a16:creationId xmlns:a16="http://schemas.microsoft.com/office/drawing/2014/main" id="{2D02DB56-0DB0-6494-2694-50F7C2ED9970}"/>
              </a:ext>
            </a:extLst>
          </p:cNvPr>
          <p:cNvSpPr txBox="1"/>
          <p:nvPr/>
        </p:nvSpPr>
        <p:spPr>
          <a:xfrm>
            <a:off x="2985190" y="1914794"/>
            <a:ext cx="2941586" cy="4616648"/>
          </a:xfrm>
          <a:prstGeom prst="rect">
            <a:avLst/>
          </a:prstGeom>
          <a:solidFill>
            <a:srgbClr val="349694">
              <a:alpha val="25098"/>
            </a:srgbClr>
          </a:solidFill>
        </p:spPr>
        <p:txBody>
          <a:bodyPr wrap="square" rtlCol="0">
            <a:spAutoFit/>
          </a:bodyPr>
          <a:lstStyle/>
          <a:p>
            <a:pPr algn="just"/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Lorem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ipsum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dolor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sit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consectetuer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adipiscing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Maecenas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porttitor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congue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massa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Fusce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posuere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magna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sed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pulvinar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ultricies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purus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lectus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malesuada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libero, sit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commodo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magna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eros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urna.</a:t>
            </a:r>
          </a:p>
          <a:p>
            <a:pPr algn="just"/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Nunc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viverra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imperdiet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enim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Fusce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Vivamus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tellus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Pellentesque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habitant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morbi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tristique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senectus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netus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malesuada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fames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turpis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egestas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Proin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pharetra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nonummy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pede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Mauris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Lorem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ipsum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dolor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sit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consectetuer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adipiscing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Maecenas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porttitor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congue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massa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Fusce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posuere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magna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sed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pulvinar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ultricies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purus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lectus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malesuada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libero, sit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commodo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magna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eros </a:t>
            </a:r>
            <a:r>
              <a:rPr lang="hr-HR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hr-H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urna.</a:t>
            </a:r>
          </a:p>
        </p:txBody>
      </p:sp>
      <p:graphicFrame>
        <p:nvGraphicFramePr>
          <p:cNvPr id="28" name="Table 45">
            <a:extLst>
              <a:ext uri="{FF2B5EF4-FFF2-40B4-BE49-F238E27FC236}">
                <a16:creationId xmlns:a16="http://schemas.microsoft.com/office/drawing/2014/main" id="{63D4D0D6-9D03-B7EE-E02E-0160121E97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0930535"/>
              </p:ext>
            </p:extLst>
          </p:nvPr>
        </p:nvGraphicFramePr>
        <p:xfrm>
          <a:off x="103455" y="4612193"/>
          <a:ext cx="2595570" cy="18886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2187">
                  <a:extLst>
                    <a:ext uri="{9D8B030D-6E8A-4147-A177-3AD203B41FA5}">
                      <a16:colId xmlns:a16="http://schemas.microsoft.com/office/drawing/2014/main" val="1270207858"/>
                    </a:ext>
                  </a:extLst>
                </a:gridCol>
                <a:gridCol w="859695">
                  <a:extLst>
                    <a:ext uri="{9D8B030D-6E8A-4147-A177-3AD203B41FA5}">
                      <a16:colId xmlns:a16="http://schemas.microsoft.com/office/drawing/2014/main" val="4001683889"/>
                    </a:ext>
                  </a:extLst>
                </a:gridCol>
                <a:gridCol w="893688">
                  <a:extLst>
                    <a:ext uri="{9D8B030D-6E8A-4147-A177-3AD203B41FA5}">
                      <a16:colId xmlns:a16="http://schemas.microsoft.com/office/drawing/2014/main" val="3838139977"/>
                    </a:ext>
                  </a:extLst>
                </a:gridCol>
              </a:tblGrid>
              <a:tr h="577985">
                <a:tc>
                  <a:txBody>
                    <a:bodyPr/>
                    <a:lstStyle/>
                    <a:p>
                      <a:pPr algn="ctr"/>
                      <a:r>
                        <a:rPr lang="hr-HR" sz="1600" b="1" i="0" dirty="0">
                          <a:solidFill>
                            <a:srgbClr val="98948F"/>
                          </a:solidFill>
                          <a:latin typeface="Browallia New" panose="020B0604020202020204" pitchFamily="34" charset="-34"/>
                          <a:cs typeface="Browallia New" panose="020B0604020202020204" pitchFamily="34" charset="-34"/>
                        </a:rPr>
                        <a:t>UNIT</a:t>
                      </a:r>
                      <a:endParaRPr lang="en-EC" sz="1600" b="1" i="0" dirty="0">
                        <a:solidFill>
                          <a:srgbClr val="98948F"/>
                        </a:solidFill>
                        <a:latin typeface="Browallia New" panose="020B0604020202020204" pitchFamily="34" charset="-34"/>
                        <a:cs typeface="Browallia New" panose="020B0604020202020204" pitchFamily="34" charset="-34"/>
                      </a:endParaRPr>
                    </a:p>
                  </a:txBody>
                  <a:tcPr marL="182880" marR="182880" marT="91440" marB="91440">
                    <a:lnL w="12700" cmpd="sng">
                      <a:noFill/>
                    </a:lnL>
                    <a:lnR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600" b="1" i="0" dirty="0">
                          <a:solidFill>
                            <a:srgbClr val="98948F"/>
                          </a:solidFill>
                          <a:latin typeface="Browallia New" panose="020B0604020202020204" pitchFamily="34" charset="-34"/>
                          <a:cs typeface="Browallia New" panose="020B0604020202020204" pitchFamily="34" charset="-34"/>
                        </a:rPr>
                        <a:t>UNIT</a:t>
                      </a:r>
                      <a:endParaRPr lang="en-EC" sz="1600" b="1" i="0" dirty="0">
                        <a:solidFill>
                          <a:srgbClr val="98948F"/>
                        </a:solidFill>
                        <a:latin typeface="Browallia New" panose="020B0604020202020204" pitchFamily="34" charset="-34"/>
                        <a:cs typeface="Browallia New" panose="020B0604020202020204" pitchFamily="34" charset="-34"/>
                      </a:endParaRPr>
                    </a:p>
                  </a:txBody>
                  <a:tcPr marL="182880" marR="182880" marT="91440" marB="91440">
                    <a:lnL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600" b="1" i="0" dirty="0">
                          <a:solidFill>
                            <a:srgbClr val="98948F"/>
                          </a:solidFill>
                          <a:latin typeface="Browallia New" panose="020B0604020202020204" pitchFamily="34" charset="-34"/>
                          <a:cs typeface="Browallia New" panose="020B0604020202020204" pitchFamily="34" charset="-34"/>
                        </a:rPr>
                        <a:t>UNIT</a:t>
                      </a:r>
                      <a:endParaRPr lang="en-EC" sz="1600" b="1" i="0" dirty="0">
                        <a:solidFill>
                          <a:srgbClr val="98948F"/>
                        </a:solidFill>
                        <a:latin typeface="Browallia New" panose="020B0604020202020204" pitchFamily="34" charset="-34"/>
                        <a:cs typeface="Browallia New" panose="020B0604020202020204" pitchFamily="34" charset="-34"/>
                      </a:endParaRPr>
                    </a:p>
                  </a:txBody>
                  <a:tcPr marL="182880" marR="182880" marT="91440" marB="91440">
                    <a:lnL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2789826"/>
                  </a:ext>
                </a:extLst>
              </a:tr>
              <a:tr h="385306">
                <a:tc>
                  <a:txBody>
                    <a:bodyPr/>
                    <a:lstStyle/>
                    <a:p>
                      <a:pPr algn="ctr"/>
                      <a:r>
                        <a:rPr lang="hr-HR" sz="1600" b="1" i="0" dirty="0">
                          <a:latin typeface="Browallia New" panose="020B0604020202020204" pitchFamily="34" charset="-34"/>
                          <a:cs typeface="Browallia New" panose="020B0604020202020204" pitchFamily="34" charset="-34"/>
                        </a:rPr>
                        <a:t>ENTRY</a:t>
                      </a:r>
                      <a:endParaRPr lang="en-EC" sz="1600" b="1" i="0" dirty="0">
                        <a:latin typeface="Browallia New" panose="020B0604020202020204" pitchFamily="34" charset="-34"/>
                        <a:cs typeface="Browallia New" panose="020B0604020202020204" pitchFamily="34" charset="-34"/>
                      </a:endParaRPr>
                    </a:p>
                  </a:txBody>
                  <a:tcPr marL="182880" marR="182880" marT="91440" marB="91440">
                    <a:lnL w="12700" cmpd="sng">
                      <a:noFill/>
                    </a:lnL>
                    <a:lnR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600" b="0" i="0" dirty="0">
                          <a:latin typeface="Browallia New" panose="020B0604020202020204" pitchFamily="34" charset="-34"/>
                          <a:cs typeface="Browallia New" panose="020B0604020202020204" pitchFamily="34" charset="-34"/>
                        </a:rPr>
                        <a:t>100</a:t>
                      </a:r>
                      <a:endParaRPr lang="en-EC" sz="1600" b="0" i="0" dirty="0">
                        <a:latin typeface="Browallia New" panose="020B0604020202020204" pitchFamily="34" charset="-34"/>
                        <a:cs typeface="Browallia New" panose="020B0604020202020204" pitchFamily="34" charset="-34"/>
                      </a:endParaRPr>
                    </a:p>
                  </a:txBody>
                  <a:tcPr marL="182880" marR="182880" marT="91440" marB="91440">
                    <a:lnL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600" b="0" i="0" dirty="0">
                          <a:latin typeface="Browallia New" panose="020B0604020202020204" pitchFamily="34" charset="-34"/>
                          <a:cs typeface="Browallia New" panose="020B0604020202020204" pitchFamily="34" charset="-34"/>
                        </a:rPr>
                        <a:t>400</a:t>
                      </a:r>
                      <a:endParaRPr lang="en-EC" sz="1600" b="0" i="0" dirty="0">
                        <a:latin typeface="Browallia New" panose="020B0604020202020204" pitchFamily="34" charset="-34"/>
                        <a:cs typeface="Browallia New" panose="020B0604020202020204" pitchFamily="34" charset="-34"/>
                      </a:endParaRPr>
                    </a:p>
                  </a:txBody>
                  <a:tcPr marL="182880" marR="182880" marT="91440" marB="91440">
                    <a:lnL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3922016"/>
                  </a:ext>
                </a:extLst>
              </a:tr>
              <a:tr h="385306">
                <a:tc>
                  <a:txBody>
                    <a:bodyPr/>
                    <a:lstStyle/>
                    <a:p>
                      <a:pPr algn="ctr"/>
                      <a:r>
                        <a:rPr lang="hr-HR" sz="1600" b="1" i="0" dirty="0">
                          <a:latin typeface="Browallia New" panose="020B0604020202020204" pitchFamily="34" charset="-34"/>
                          <a:cs typeface="Browallia New" panose="020B0604020202020204" pitchFamily="34" charset="-34"/>
                        </a:rPr>
                        <a:t>ENTRY</a:t>
                      </a:r>
                      <a:endParaRPr lang="en-EC" sz="1600" b="1" i="0" dirty="0">
                        <a:latin typeface="Browallia New" panose="020B0604020202020204" pitchFamily="34" charset="-34"/>
                        <a:cs typeface="Browallia New" panose="020B0604020202020204" pitchFamily="34" charset="-34"/>
                      </a:endParaRPr>
                    </a:p>
                  </a:txBody>
                  <a:tcPr marL="182880" marR="182880" marT="91440" marB="91440">
                    <a:lnL w="12700" cmpd="sng">
                      <a:noFill/>
                    </a:lnL>
                    <a:lnR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600" b="0" i="0" dirty="0">
                          <a:latin typeface="Browallia New" panose="020B0604020202020204" pitchFamily="34" charset="-34"/>
                          <a:cs typeface="Browallia New" panose="020B0604020202020204" pitchFamily="34" charset="-34"/>
                        </a:rPr>
                        <a:t>500</a:t>
                      </a:r>
                      <a:endParaRPr lang="en-EC" sz="1600" b="0" i="0" dirty="0">
                        <a:latin typeface="Browallia New" panose="020B0604020202020204" pitchFamily="34" charset="-34"/>
                        <a:cs typeface="Browallia New" panose="020B0604020202020204" pitchFamily="34" charset="-34"/>
                      </a:endParaRPr>
                    </a:p>
                  </a:txBody>
                  <a:tcPr marL="182880" marR="182880" marT="91440" marB="91440">
                    <a:lnL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600" b="0" i="0" dirty="0">
                          <a:latin typeface="Browallia New" panose="020B0604020202020204" pitchFamily="34" charset="-34"/>
                          <a:cs typeface="Browallia New" panose="020B0604020202020204" pitchFamily="34" charset="-34"/>
                        </a:rPr>
                        <a:t>300</a:t>
                      </a:r>
                      <a:endParaRPr lang="en-EC" sz="1600" b="0" i="0" dirty="0">
                        <a:latin typeface="Browallia New" panose="020B0604020202020204" pitchFamily="34" charset="-34"/>
                        <a:cs typeface="Browallia New" panose="020B0604020202020204" pitchFamily="34" charset="-34"/>
                      </a:endParaRPr>
                    </a:p>
                  </a:txBody>
                  <a:tcPr marL="182880" marR="182880" marT="91440" marB="91440">
                    <a:lnL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2445395"/>
                  </a:ext>
                </a:extLst>
              </a:tr>
              <a:tr h="412828">
                <a:tc>
                  <a:txBody>
                    <a:bodyPr/>
                    <a:lstStyle/>
                    <a:p>
                      <a:pPr algn="ctr"/>
                      <a:r>
                        <a:rPr lang="hr-HR" sz="1600" b="1" i="0" dirty="0">
                          <a:latin typeface="Browallia New" panose="020B0604020202020204" pitchFamily="34" charset="-34"/>
                          <a:cs typeface="Browallia New" panose="020B0604020202020204" pitchFamily="34" charset="-34"/>
                        </a:rPr>
                        <a:t>ENTRY</a:t>
                      </a:r>
                      <a:endParaRPr lang="en-EC" sz="1800" b="1" i="0" dirty="0">
                        <a:latin typeface="Browallia New" panose="020B0604020202020204" pitchFamily="34" charset="-34"/>
                        <a:cs typeface="Browallia New" panose="020B0604020202020204" pitchFamily="34" charset="-34"/>
                      </a:endParaRPr>
                    </a:p>
                  </a:txBody>
                  <a:tcPr marL="182880" marR="182880" marT="91440" marB="91440">
                    <a:lnL w="12700" cmpd="sng">
                      <a:noFill/>
                    </a:lnL>
                    <a:lnR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800" b="0" i="0" dirty="0">
                          <a:latin typeface="Browallia New" panose="020B0604020202020204" pitchFamily="34" charset="-34"/>
                          <a:cs typeface="Browallia New" panose="020B0604020202020204" pitchFamily="34" charset="-34"/>
                        </a:rPr>
                        <a:t>900</a:t>
                      </a:r>
                      <a:endParaRPr lang="en-EC" sz="1800" b="0" i="0" dirty="0">
                        <a:latin typeface="Browallia New" panose="020B0604020202020204" pitchFamily="34" charset="-34"/>
                        <a:cs typeface="Browallia New" panose="020B0604020202020204" pitchFamily="34" charset="-34"/>
                      </a:endParaRPr>
                    </a:p>
                  </a:txBody>
                  <a:tcPr marL="182880" marR="182880" marT="91440" marB="91440">
                    <a:lnL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600" b="0" i="0" dirty="0">
                          <a:latin typeface="Browallia New" panose="020B0604020202020204" pitchFamily="34" charset="-34"/>
                          <a:cs typeface="Browallia New" panose="020B0604020202020204" pitchFamily="34" charset="-34"/>
                        </a:rPr>
                        <a:t>200</a:t>
                      </a:r>
                      <a:endParaRPr lang="en-EC" sz="1600" b="0" i="0" dirty="0">
                        <a:latin typeface="Browallia New" panose="020B0604020202020204" pitchFamily="34" charset="-34"/>
                        <a:cs typeface="Browallia New" panose="020B0604020202020204" pitchFamily="34" charset="-34"/>
                      </a:endParaRPr>
                    </a:p>
                  </a:txBody>
                  <a:tcPr marL="182880" marR="182880" marT="91440" marB="91440">
                    <a:lnL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23089638"/>
                  </a:ext>
                </a:extLst>
              </a:tr>
            </a:tbl>
          </a:graphicData>
        </a:graphic>
      </p:graphicFrame>
      <p:sp>
        <p:nvSpPr>
          <p:cNvPr id="33" name="TekstniOkvir 32">
            <a:extLst>
              <a:ext uri="{FF2B5EF4-FFF2-40B4-BE49-F238E27FC236}">
                <a16:creationId xmlns:a16="http://schemas.microsoft.com/office/drawing/2014/main" id="{9FAF95F1-013D-93C8-44C6-3E45F31BC52B}"/>
              </a:ext>
            </a:extLst>
          </p:cNvPr>
          <p:cNvSpPr txBox="1"/>
          <p:nvPr/>
        </p:nvSpPr>
        <p:spPr>
          <a:xfrm>
            <a:off x="4770562" y="3582931"/>
            <a:ext cx="6244542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hr-HR" altLang="sr-Latn-RS" sz="1400" b="1" noProof="1">
                <a:solidFill>
                  <a:srgbClr val="074646"/>
                </a:solidFill>
                <a:latin typeface="Arial" panose="020B0604020202020204" pitchFamily="34" charset="0"/>
                <a:cs typeface="Arial" panose="020B0604020202020204" pitchFamily="34" charset="0"/>
                <a:sym typeface="Calibri" panose="020F0502020204030204" pitchFamily="34" charset="0"/>
              </a:rPr>
              <a:t>CHART 1</a:t>
            </a:r>
            <a:r>
              <a:rPr lang="hr-HR" altLang="sr-Latn-RS" sz="1400" b="1" noProof="1">
                <a:solidFill>
                  <a:srgbClr val="4D0012"/>
                </a:solidFill>
                <a:latin typeface="Arial" panose="020B0604020202020204" pitchFamily="34" charset="0"/>
                <a:cs typeface="Arial" panose="020B0604020202020204" pitchFamily="34" charset="0"/>
                <a:sym typeface="Calibri" panose="020F0502020204030204" pitchFamily="34" charset="0"/>
              </a:rPr>
              <a:t>.   </a:t>
            </a:r>
            <a:r>
              <a:rPr lang="hr-HR" altLang="sr-Latn-RS" sz="1400" noProof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Calibri" panose="020F0502020204030204" pitchFamily="34" charset="0"/>
              </a:rPr>
              <a:t>Chart description.</a:t>
            </a:r>
            <a:endParaRPr lang="hr-HR" altLang="sr-Latn-RS" sz="1400" noProof="1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  <a:sym typeface="Calibri" panose="020F0502020204030204" pitchFamily="34" charset="0"/>
            </a:endParaRPr>
          </a:p>
        </p:txBody>
      </p:sp>
      <p:sp>
        <p:nvSpPr>
          <p:cNvPr id="35" name="TekstniOkvir 34">
            <a:extLst>
              <a:ext uri="{FF2B5EF4-FFF2-40B4-BE49-F238E27FC236}">
                <a16:creationId xmlns:a16="http://schemas.microsoft.com/office/drawing/2014/main" id="{02F053D5-EF1F-7BFC-678C-CA0505E2CC17}"/>
              </a:ext>
            </a:extLst>
          </p:cNvPr>
          <p:cNvSpPr txBox="1"/>
          <p:nvPr/>
        </p:nvSpPr>
        <p:spPr>
          <a:xfrm>
            <a:off x="-1695629" y="6512224"/>
            <a:ext cx="624454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/>
            <a:r>
              <a:rPr lang="hr-HR" altLang="sr-Latn-RS" sz="1400" b="1" noProof="1">
                <a:solidFill>
                  <a:srgbClr val="074646"/>
                </a:solidFill>
                <a:latin typeface="Arial" panose="020B0604020202020204" pitchFamily="34" charset="0"/>
                <a:cs typeface="Arial" panose="020B0604020202020204" pitchFamily="34" charset="0"/>
                <a:sym typeface="Calibri" panose="020F0502020204030204" pitchFamily="34" charset="0"/>
              </a:rPr>
              <a:t>TABLE 1.  </a:t>
            </a:r>
            <a:r>
              <a:rPr lang="hr-HR" altLang="sr-Latn-RS" sz="1400" noProof="1">
                <a:latin typeface="Arial" panose="020B0604020202020204" pitchFamily="34" charset="0"/>
                <a:cs typeface="Arial" panose="020B0604020202020204" pitchFamily="34" charset="0"/>
                <a:sym typeface="Calibri" panose="020F0502020204030204" pitchFamily="34" charset="0"/>
              </a:rPr>
              <a:t>Table description</a:t>
            </a:r>
            <a:r>
              <a:rPr lang="hr-HR" altLang="sr-Latn-RS" sz="1800" noProof="1">
                <a:latin typeface="Arial" panose="020B0604020202020204" pitchFamily="34" charset="0"/>
                <a:cs typeface="Arial" panose="020B0604020202020204" pitchFamily="34" charset="0"/>
                <a:sym typeface="Calibri" panose="020F0502020204030204" pitchFamily="34" charset="0"/>
              </a:rPr>
              <a:t>.</a:t>
            </a:r>
            <a:endParaRPr lang="hr-HR" altLang="sr-Latn-RS" sz="1800" noProof="1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  <a:sym typeface="Calibri" panose="020F0502020204030204" pitchFamily="34" charset="0"/>
            </a:endParaRPr>
          </a:p>
        </p:txBody>
      </p:sp>
      <p:sp>
        <p:nvSpPr>
          <p:cNvPr id="37" name="TekstniOkvir 36">
            <a:extLst>
              <a:ext uri="{FF2B5EF4-FFF2-40B4-BE49-F238E27FC236}">
                <a16:creationId xmlns:a16="http://schemas.microsoft.com/office/drawing/2014/main" id="{0D2EA684-4914-88F5-923D-B962AE149911}"/>
              </a:ext>
            </a:extLst>
          </p:cNvPr>
          <p:cNvSpPr txBox="1"/>
          <p:nvPr/>
        </p:nvSpPr>
        <p:spPr>
          <a:xfrm>
            <a:off x="7237518" y="6437191"/>
            <a:ext cx="7066344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hr-HR" altLang="sr-Latn-RS" sz="1400" b="1" noProof="1">
                <a:solidFill>
                  <a:srgbClr val="074646"/>
                </a:solidFill>
                <a:latin typeface="Arial" panose="020B0604020202020204" pitchFamily="34" charset="0"/>
                <a:cs typeface="Arial" panose="020B0604020202020204" pitchFamily="34" charset="0"/>
                <a:sym typeface="Calibri" panose="020F0502020204030204" pitchFamily="34" charset="0"/>
              </a:rPr>
              <a:t>FIGURE 1.   </a:t>
            </a:r>
            <a:r>
              <a:rPr lang="hr-HR" altLang="sr-Latn-RS" sz="1400" noProof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Calibri" panose="020F0502020204030204" pitchFamily="34" charset="0"/>
              </a:rPr>
              <a:t>Figure description.</a:t>
            </a:r>
            <a:endParaRPr lang="hr-HR" altLang="sr-Latn-RS" sz="1400" noProof="1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  <a:sym typeface="Calibri" panose="020F0502020204030204" pitchFamily="34" charset="0"/>
            </a:endParaRPr>
          </a:p>
        </p:txBody>
      </p:sp>
      <p:sp>
        <p:nvSpPr>
          <p:cNvPr id="38" name="Pravokutnik 37">
            <a:extLst>
              <a:ext uri="{FF2B5EF4-FFF2-40B4-BE49-F238E27FC236}">
                <a16:creationId xmlns:a16="http://schemas.microsoft.com/office/drawing/2014/main" id="{F3E311E6-901F-573F-553E-C298B337C24C}"/>
              </a:ext>
            </a:extLst>
          </p:cNvPr>
          <p:cNvSpPr/>
          <p:nvPr/>
        </p:nvSpPr>
        <p:spPr>
          <a:xfrm>
            <a:off x="0" y="-89806"/>
            <a:ext cx="12392966" cy="1600200"/>
          </a:xfrm>
          <a:prstGeom prst="rect">
            <a:avLst/>
          </a:prstGeom>
          <a:solidFill>
            <a:srgbClr val="236363"/>
          </a:solidFill>
          <a:ln>
            <a:solidFill>
              <a:srgbClr val="10828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pic>
        <p:nvPicPr>
          <p:cNvPr id="39" name="Slika 38" descr="Slika na kojoj se prikazuje grafika, logotip, crtić, grafički dizajn&#10;&#10;Sadržaj generiran uz AI možda nije točan.">
            <a:extLst>
              <a:ext uri="{FF2B5EF4-FFF2-40B4-BE49-F238E27FC236}">
                <a16:creationId xmlns:a16="http://schemas.microsoft.com/office/drawing/2014/main" id="{F829C3F4-0B20-D222-66A3-3BBA1D1020B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455" y="-305558"/>
            <a:ext cx="1624636" cy="2031703"/>
          </a:xfrm>
          <a:prstGeom prst="rect">
            <a:avLst/>
          </a:prstGeom>
        </p:spPr>
      </p:pic>
      <p:sp>
        <p:nvSpPr>
          <p:cNvPr id="40" name="TekstniOkvir 39">
            <a:extLst>
              <a:ext uri="{FF2B5EF4-FFF2-40B4-BE49-F238E27FC236}">
                <a16:creationId xmlns:a16="http://schemas.microsoft.com/office/drawing/2014/main" id="{3F4F201B-7D7C-7C92-7AAB-462A752B9865}"/>
              </a:ext>
            </a:extLst>
          </p:cNvPr>
          <p:cNvSpPr txBox="1"/>
          <p:nvPr/>
        </p:nvSpPr>
        <p:spPr>
          <a:xfrm>
            <a:off x="3637935" y="44825"/>
            <a:ext cx="525042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4800" dirty="0" err="1">
                <a:solidFill>
                  <a:schemeClr val="bg1"/>
                </a:solidFill>
                <a:latin typeface="Ariel"/>
              </a:rPr>
              <a:t>Replace</a:t>
            </a:r>
            <a:r>
              <a:rPr lang="hr-HR" sz="4800" dirty="0">
                <a:solidFill>
                  <a:schemeClr val="bg1"/>
                </a:solidFill>
                <a:latin typeface="Ariel"/>
              </a:rPr>
              <a:t> </a:t>
            </a:r>
            <a:r>
              <a:rPr lang="hr-HR" sz="4800" dirty="0" err="1">
                <a:solidFill>
                  <a:schemeClr val="bg1"/>
                </a:solidFill>
                <a:latin typeface="Ariel"/>
              </a:rPr>
              <a:t>with</a:t>
            </a:r>
            <a:r>
              <a:rPr lang="hr-HR" sz="4800" dirty="0">
                <a:solidFill>
                  <a:schemeClr val="bg1"/>
                </a:solidFill>
                <a:latin typeface="Ariel"/>
              </a:rPr>
              <a:t> TITLE</a:t>
            </a:r>
          </a:p>
        </p:txBody>
      </p:sp>
      <p:sp>
        <p:nvSpPr>
          <p:cNvPr id="42" name="TekstniOkvir 41">
            <a:extLst>
              <a:ext uri="{FF2B5EF4-FFF2-40B4-BE49-F238E27FC236}">
                <a16:creationId xmlns:a16="http://schemas.microsoft.com/office/drawing/2014/main" id="{CA277B58-A724-559C-79C4-27EA50244BD7}"/>
              </a:ext>
            </a:extLst>
          </p:cNvPr>
          <p:cNvSpPr txBox="1"/>
          <p:nvPr/>
        </p:nvSpPr>
        <p:spPr>
          <a:xfrm>
            <a:off x="2091160" y="785496"/>
            <a:ext cx="800968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hr-HR" altLang="sr-Latn-RS" sz="1600" noProof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sym typeface="Calibri" panose="020F0502020204030204" pitchFamily="34" charset="0"/>
              </a:rPr>
              <a:t>John Smith, MD</a:t>
            </a:r>
            <a:r>
              <a:rPr lang="hr-HR" altLang="sr-Latn-RS" sz="1600" baseline="29000" noProof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sym typeface="Calibri" panose="020F0502020204030204" pitchFamily="34" charset="0"/>
              </a:rPr>
              <a:t>1</a:t>
            </a:r>
            <a:r>
              <a:rPr lang="hr-HR" altLang="sr-Latn-RS" sz="1600" noProof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sym typeface="Calibri" panose="020F0502020204030204" pitchFamily="34" charset="0"/>
              </a:rPr>
              <a:t>; Jane Doe, PhD</a:t>
            </a:r>
            <a:r>
              <a:rPr lang="hr-HR" altLang="sr-Latn-RS" sz="1600" baseline="29000" noProof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sym typeface="Calibri" panose="020F0502020204030204" pitchFamily="34" charset="0"/>
              </a:rPr>
              <a:t>2</a:t>
            </a:r>
            <a:r>
              <a:rPr lang="hr-HR" altLang="sr-Latn-RS" sz="1600" noProof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sym typeface="Calibri" panose="020F0502020204030204" pitchFamily="34" charset="0"/>
              </a:rPr>
              <a:t>; Frederick Jones, MD, PhD</a:t>
            </a:r>
            <a:r>
              <a:rPr lang="hr-HR" altLang="sr-Latn-RS" sz="1600" baseline="29000" noProof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sym typeface="Calibri" panose="020F0502020204030204" pitchFamily="34" charset="0"/>
              </a:rPr>
              <a:t>1,2</a:t>
            </a:r>
            <a:endParaRPr lang="hr-HR" altLang="sr-Latn-RS" sz="1600" noProof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  <a:p>
            <a:pPr algn="ctr">
              <a:defRPr/>
            </a:pPr>
            <a:r>
              <a:rPr lang="hr-HR" altLang="sr-Latn-RS" sz="1600" baseline="29000" noProof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sym typeface="Calibri" panose="020F0502020204030204" pitchFamily="34" charset="0"/>
              </a:rPr>
              <a:t>1</a:t>
            </a:r>
            <a:r>
              <a:rPr lang="hr-HR" altLang="sr-Latn-RS" sz="1600" noProof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sym typeface="Calibri" panose="020F0502020204030204" pitchFamily="34" charset="0"/>
              </a:rPr>
              <a:t>University of Affiliation, </a:t>
            </a:r>
            <a:r>
              <a:rPr lang="hr-HR" altLang="sr-Latn-RS" sz="1600" baseline="29000" noProof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sym typeface="Calibri" panose="020F0502020204030204" pitchFamily="34" charset="0"/>
              </a:rPr>
              <a:t>2</a:t>
            </a:r>
            <a:r>
              <a:rPr lang="hr-HR" altLang="sr-Latn-RS" sz="1600" noProof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sym typeface="Calibri" panose="020F0502020204030204" pitchFamily="34" charset="0"/>
              </a:rPr>
              <a:t>Medical Center of Affiliation</a:t>
            </a:r>
            <a:endParaRPr lang="hr-HR" sz="1600" dirty="0"/>
          </a:p>
        </p:txBody>
      </p:sp>
      <p:graphicFrame>
        <p:nvGraphicFramePr>
          <p:cNvPr id="3" name="Grafikon 2">
            <a:extLst>
              <a:ext uri="{FF2B5EF4-FFF2-40B4-BE49-F238E27FC236}">
                <a16:creationId xmlns:a16="http://schemas.microsoft.com/office/drawing/2014/main" id="{0E492B07-BA39-8834-A656-7E85794B17F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70813753"/>
              </p:ext>
            </p:extLst>
          </p:nvPr>
        </p:nvGraphicFramePr>
        <p:xfrm>
          <a:off x="2634122" y="458986"/>
          <a:ext cx="7240629" cy="47762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pic>
        <p:nvPicPr>
          <p:cNvPr id="4" name="Slika 3">
            <a:extLst>
              <a:ext uri="{FF2B5EF4-FFF2-40B4-BE49-F238E27FC236}">
                <a16:creationId xmlns:a16="http://schemas.microsoft.com/office/drawing/2014/main" id="{5D0CEE94-1D2C-3117-CC11-120504DEF19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874751" y="4563833"/>
            <a:ext cx="1810669" cy="18106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703615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</TotalTime>
  <Words>314</Words>
  <Application>Microsoft Office PowerPoint</Application>
  <PresentationFormat>Široki zaslon</PresentationFormat>
  <Paragraphs>31</Paragraphs>
  <Slides>1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5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Ariel</vt:lpstr>
      <vt:lpstr>Browallia New</vt:lpstr>
      <vt:lpstr>Tema sustava Office</vt:lpstr>
      <vt:lpstr>PowerPoint prezentacija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Aya El-Hajj</dc:creator>
  <cp:lastModifiedBy>Aya El-Hajj</cp:lastModifiedBy>
  <cp:revision>2</cp:revision>
  <dcterms:created xsi:type="dcterms:W3CDTF">2026-02-08T20:14:24Z</dcterms:created>
  <dcterms:modified xsi:type="dcterms:W3CDTF">2026-02-11T14:39:20Z</dcterms:modified>
</cp:coreProperties>
</file>