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90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1687624100060923"/>
          <c:y val="0.24919151309637816"/>
          <c:w val="0.24255991633858268"/>
          <c:h val="0.324760868309493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Skup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3"/>
                <c:pt idx="0">
                  <c:v>Category 1</c:v>
                </c:pt>
                <c:pt idx="2">
                  <c:v>Category 2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4.3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E7-403F-A22B-A3E9249BCD21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3"/>
                <c:pt idx="0">
                  <c:v>Category 1</c:v>
                </c:pt>
                <c:pt idx="2">
                  <c:v>Category 2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2.4</c:v>
                </c:pt>
                <c:pt idx="2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E7-403F-A22B-A3E9249BCD21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3"/>
                <c:pt idx="0">
                  <c:v>Category 1</c:v>
                </c:pt>
                <c:pt idx="2">
                  <c:v>Category 2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  <c:pt idx="0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4E7-403F-A22B-A3E9249BCD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"/>
        <c:overlap val="-27"/>
        <c:axId val="1724538911"/>
        <c:axId val="1724539391"/>
      </c:barChart>
      <c:catAx>
        <c:axId val="17245389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724539391"/>
        <c:crosses val="autoZero"/>
        <c:auto val="1"/>
        <c:lblAlgn val="ctr"/>
        <c:lblOffset val="100"/>
        <c:noMultiLvlLbl val="0"/>
      </c:catAx>
      <c:valAx>
        <c:axId val="1724539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724538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5A0F1-E118-4E8D-9AE2-DF08DB52C5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9A493B-DC32-4413-88A5-CABCAB2904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B032B-EA1F-45D5-A068-D7A68E197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A571-47B2-4E0B-BE32-EC60FAE7B3CF}" type="datetimeFigureOut">
              <a:rPr lang="hr-HR" smtClean="0"/>
              <a:t>19.03.26.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69224-8C73-406F-8CEA-A8C970B9D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722AF-DF7F-4599-ADC4-F7B82E8D6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BF4B-F9FB-43C2-9F39-54EA3B0B2B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5936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5C2AB-CC02-4CCD-B0BD-F517AFAA1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6375CB-E3E9-40E8-9464-969008FDF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1067C-2904-4478-BC63-066EE29EF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A571-47B2-4E0B-BE32-EC60FAE7B3CF}" type="datetimeFigureOut">
              <a:rPr lang="hr-HR" smtClean="0"/>
              <a:t>19.03.26.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54A87-52DD-477C-A979-BB2A8C887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EA102-7B5E-4D0C-934E-462A00A59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BF4B-F9FB-43C2-9F39-54EA3B0B2B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97845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94D0B3-1034-44BA-90B1-9E5621617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3D2B1-772F-4951-BDFA-61BE20C08B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4B553-B272-44A9-93A8-ED74A7795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A571-47B2-4E0B-BE32-EC60FAE7B3CF}" type="datetimeFigureOut">
              <a:rPr lang="hr-HR" smtClean="0"/>
              <a:t>19.03.26.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110B0-F4E8-4F77-8ECB-FF2B80804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B4A72-C177-4C1A-A955-B8082E883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BF4B-F9FB-43C2-9F39-54EA3B0B2B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9383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50814-3A4F-4E00-AC7D-B351375B7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A7597-FE52-4BAC-A322-76568141E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406A2-FA33-46A5-8AF2-5440D3105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A571-47B2-4E0B-BE32-EC60FAE7B3CF}" type="datetimeFigureOut">
              <a:rPr lang="hr-HR" smtClean="0"/>
              <a:t>19.03.26.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0479C-452F-48C2-A02A-F2098A15D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459B8-603A-4250-9DC5-FB5846835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BF4B-F9FB-43C2-9F39-54EA3B0B2B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9372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F65E0-9D2D-4D1C-9FA9-441DCA6E2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94A090-1088-4D87-8181-2D03F4341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49D89-4DD1-4D6B-812D-EF2EFA54F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A571-47B2-4E0B-BE32-EC60FAE7B3CF}" type="datetimeFigureOut">
              <a:rPr lang="hr-HR" smtClean="0"/>
              <a:t>19.03.26.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3ED98-61F2-4C99-96AC-9F07E08C0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43E3E-F950-4A0F-B559-D2571D637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BF4B-F9FB-43C2-9F39-54EA3B0B2B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62735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FEBA2-A8B4-491E-BDE3-78D74AEBB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F0F88-C73D-4BD7-8898-A2AE2E3646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F7131D-A5B9-4391-9D44-E8424DAB8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6FC70-AA5A-49C2-955B-427B58228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A571-47B2-4E0B-BE32-EC60FAE7B3CF}" type="datetimeFigureOut">
              <a:rPr lang="hr-HR" smtClean="0"/>
              <a:t>19.03.26.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13BE56-D7CC-4A86-9CCC-84D204528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A5CA91-B398-4449-BB47-46512CDA9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BF4B-F9FB-43C2-9F39-54EA3B0B2B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08816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233BC-8922-419D-9A74-7BA3178A0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850E2-2C4C-44D2-8CD6-BD7D37175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1D355-405C-4B6C-B27A-EF11DDF885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C934DD-D9EF-4158-9E62-C23AD3F153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2D83B2-0DC1-42FE-A99A-6B2205D82E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AD30E0-7E28-4D4F-A437-442C8D049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A571-47B2-4E0B-BE32-EC60FAE7B3CF}" type="datetimeFigureOut">
              <a:rPr lang="hr-HR" smtClean="0"/>
              <a:t>19.03.26.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C9CACE-6CA3-4B22-8FF7-6F97B6EF0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83D464-F4C0-42B2-8EC8-3C89724F0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BF4B-F9FB-43C2-9F39-54EA3B0B2B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0875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A2E6D-B144-4549-AC86-7EF53EA40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32D0-562E-4B9F-A372-DCECFE7AA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A571-47B2-4E0B-BE32-EC60FAE7B3CF}" type="datetimeFigureOut">
              <a:rPr lang="hr-HR" smtClean="0"/>
              <a:t>19.03.26.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E1E568-5105-423A-AD08-2D8544D76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34B63A-BA78-44DB-AB3B-F71DCAB49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BF4B-F9FB-43C2-9F39-54EA3B0B2B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29954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D69165-FDF6-4EEB-8C29-4642FB86D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A571-47B2-4E0B-BE32-EC60FAE7B3CF}" type="datetimeFigureOut">
              <a:rPr lang="hr-HR" smtClean="0"/>
              <a:t>19.03.26.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FB07E0-BA92-4FCA-B09C-A1B133BA1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1D5B8B-09D2-4348-BF6A-4753D120D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BF4B-F9FB-43C2-9F39-54EA3B0B2B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9752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FB3EB-7D4C-43DE-8F5E-F1964C947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5B762-61D2-4771-A5E2-4EBD7EE35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A0BD34-67AD-4E56-B65E-44F9F5B9DA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84B1C-538F-4B44-9870-B4C69EB72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A571-47B2-4E0B-BE32-EC60FAE7B3CF}" type="datetimeFigureOut">
              <a:rPr lang="hr-HR" smtClean="0"/>
              <a:t>19.03.26.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265BC-78B4-408D-B190-C08E1107C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C481B-5B10-4597-B96C-8C5303B0D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BF4B-F9FB-43C2-9F39-54EA3B0B2B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7113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2C6F4-8F97-430A-AB5E-A69C287EF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E137F3-36EA-4705-9F60-FFA519EE8A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9FDC6F-FC3E-44F2-9A2D-629F285DE6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D4F774-94AE-42E2-B9E6-34D220284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A571-47B2-4E0B-BE32-EC60FAE7B3CF}" type="datetimeFigureOut">
              <a:rPr lang="hr-HR" smtClean="0"/>
              <a:t>19.03.26.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138D4B-D001-400F-A783-3C061F14B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34B8A7-8972-4110-B1C6-6903B5800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BF4B-F9FB-43C2-9F39-54EA3B0B2B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8834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5168EB-7D71-4263-BAEA-C12E88D54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1F3671-84A2-498D-9EEC-FCF8F68CF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37541-27A2-4892-A9D4-A98FC82323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3A571-47B2-4E0B-BE32-EC60FAE7B3CF}" type="datetimeFigureOut">
              <a:rPr lang="hr-HR" smtClean="0"/>
              <a:t>19.03.26.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A0189-42FF-4327-9162-4574E8D08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7B7E9-9BD1-46FA-8536-C261CF66C2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CBF4B-F9FB-43C2-9F39-54EA3B0B2B8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9326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36129-46AC-4A5D-AF26-5371364F4D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A8231F-F4F7-449A-A716-B3FEADBC7B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56D52473-DD95-4190-92CB-53C7F03A7B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680"/>
            <a:ext cx="12192000" cy="6830639"/>
          </a:xfrm>
          <a:prstGeom prst="rect">
            <a:avLst/>
          </a:prstGeom>
        </p:spPr>
      </p:pic>
      <p:sp>
        <p:nvSpPr>
          <p:cNvPr id="25" name="Pravokutnik 37">
            <a:extLst>
              <a:ext uri="{FF2B5EF4-FFF2-40B4-BE49-F238E27FC236}">
                <a16:creationId xmlns:a16="http://schemas.microsoft.com/office/drawing/2014/main" id="{805155CC-D609-4E18-ABF9-E5AC7B66C6BB}"/>
              </a:ext>
            </a:extLst>
          </p:cNvPr>
          <p:cNvSpPr/>
          <p:nvPr/>
        </p:nvSpPr>
        <p:spPr>
          <a:xfrm>
            <a:off x="0" y="-89806"/>
            <a:ext cx="12192000" cy="1600200"/>
          </a:xfrm>
          <a:prstGeom prst="rect">
            <a:avLst/>
          </a:prstGeom>
          <a:solidFill>
            <a:srgbClr val="236363"/>
          </a:solidFill>
          <a:ln>
            <a:solidFill>
              <a:srgbClr val="10828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27" name="Slika 38" descr="Slika na kojoj se prikazuje grafika, logotip, crtić, grafički dizajn&#10;&#10;Sadržaj generiran uz AI možda nije točan.">
            <a:extLst>
              <a:ext uri="{FF2B5EF4-FFF2-40B4-BE49-F238E27FC236}">
                <a16:creationId xmlns:a16="http://schemas.microsoft.com/office/drawing/2014/main" id="{3368B30E-C0CF-485E-B38C-91AFF30CD7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37" y="-158415"/>
            <a:ext cx="1389312" cy="1737417"/>
          </a:xfrm>
          <a:prstGeom prst="rect">
            <a:avLst/>
          </a:prstGeom>
        </p:spPr>
      </p:pic>
      <p:sp>
        <p:nvSpPr>
          <p:cNvPr id="28" name="TekstniOkvir 13">
            <a:extLst>
              <a:ext uri="{FF2B5EF4-FFF2-40B4-BE49-F238E27FC236}">
                <a16:creationId xmlns:a16="http://schemas.microsoft.com/office/drawing/2014/main" id="{41F73834-AB7C-478C-88CD-AA6B69CD7863}"/>
              </a:ext>
            </a:extLst>
          </p:cNvPr>
          <p:cNvSpPr txBox="1"/>
          <p:nvPr/>
        </p:nvSpPr>
        <p:spPr>
          <a:xfrm>
            <a:off x="9415592" y="1856136"/>
            <a:ext cx="2710196" cy="2523768"/>
          </a:xfrm>
          <a:prstGeom prst="rect">
            <a:avLst/>
          </a:prstGeom>
          <a:solidFill>
            <a:srgbClr val="349694">
              <a:alpha val="25098"/>
            </a:srgb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massa.Fusce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ultricies,purus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libero,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urna.Nunc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hr-HR" dirty="0"/>
          </a:p>
        </p:txBody>
      </p:sp>
      <p:sp>
        <p:nvSpPr>
          <p:cNvPr id="29" name="TekstniOkvir 15">
            <a:extLst>
              <a:ext uri="{FF2B5EF4-FFF2-40B4-BE49-F238E27FC236}">
                <a16:creationId xmlns:a16="http://schemas.microsoft.com/office/drawing/2014/main" id="{370D48CF-D80F-4CF4-A59F-A56EEAA56DAC}"/>
              </a:ext>
            </a:extLst>
          </p:cNvPr>
          <p:cNvSpPr txBox="1"/>
          <p:nvPr/>
        </p:nvSpPr>
        <p:spPr>
          <a:xfrm>
            <a:off x="71004" y="1944557"/>
            <a:ext cx="2595570" cy="2523768"/>
          </a:xfrm>
          <a:prstGeom prst="rect">
            <a:avLst/>
          </a:prstGeom>
          <a:solidFill>
            <a:srgbClr val="349694">
              <a:alpha val="25098"/>
            </a:srgb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libero,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urna.</a:t>
            </a:r>
          </a:p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hr-HR" dirty="0"/>
          </a:p>
        </p:txBody>
      </p:sp>
      <p:sp>
        <p:nvSpPr>
          <p:cNvPr id="30" name="TekstniOkvir 16">
            <a:extLst>
              <a:ext uri="{FF2B5EF4-FFF2-40B4-BE49-F238E27FC236}">
                <a16:creationId xmlns:a16="http://schemas.microsoft.com/office/drawing/2014/main" id="{A68E5557-5F74-46C4-8A12-41F39EF09F1E}"/>
              </a:ext>
            </a:extLst>
          </p:cNvPr>
          <p:cNvSpPr txBox="1"/>
          <p:nvPr/>
        </p:nvSpPr>
        <p:spPr>
          <a:xfrm>
            <a:off x="6561017" y="4358659"/>
            <a:ext cx="2803824" cy="2308324"/>
          </a:xfrm>
          <a:prstGeom prst="rect">
            <a:avLst/>
          </a:prstGeom>
          <a:solidFill>
            <a:srgbClr val="349694">
              <a:alpha val="25098"/>
            </a:srgb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libero,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urna.</a:t>
            </a:r>
          </a:p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hr-HR" dirty="0"/>
          </a:p>
        </p:txBody>
      </p:sp>
      <p:sp>
        <p:nvSpPr>
          <p:cNvPr id="31" name="TekstniOkvir 18">
            <a:extLst>
              <a:ext uri="{FF2B5EF4-FFF2-40B4-BE49-F238E27FC236}">
                <a16:creationId xmlns:a16="http://schemas.microsoft.com/office/drawing/2014/main" id="{29F24F55-9A53-4FF9-A47D-F5173295867B}"/>
              </a:ext>
            </a:extLst>
          </p:cNvPr>
          <p:cNvSpPr txBox="1"/>
          <p:nvPr/>
        </p:nvSpPr>
        <p:spPr>
          <a:xfrm>
            <a:off x="2959509" y="1545462"/>
            <a:ext cx="31364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b="1" dirty="0">
                <a:solidFill>
                  <a:srgbClr val="074646"/>
                </a:solidFill>
              </a:rPr>
              <a:t>MATERIALS AND METHODS</a:t>
            </a:r>
          </a:p>
        </p:txBody>
      </p:sp>
      <p:sp>
        <p:nvSpPr>
          <p:cNvPr id="32" name="TekstniOkvir 20">
            <a:extLst>
              <a:ext uri="{FF2B5EF4-FFF2-40B4-BE49-F238E27FC236}">
                <a16:creationId xmlns:a16="http://schemas.microsoft.com/office/drawing/2014/main" id="{6A46BA4F-3E13-40A8-B30F-C70DEF31425C}"/>
              </a:ext>
            </a:extLst>
          </p:cNvPr>
          <p:cNvSpPr txBox="1"/>
          <p:nvPr/>
        </p:nvSpPr>
        <p:spPr>
          <a:xfrm>
            <a:off x="9985543" y="1550233"/>
            <a:ext cx="1687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b="1" dirty="0">
                <a:solidFill>
                  <a:srgbClr val="13383D"/>
                </a:solidFill>
              </a:rPr>
              <a:t>CONCLUSION</a:t>
            </a:r>
          </a:p>
        </p:txBody>
      </p:sp>
      <p:sp>
        <p:nvSpPr>
          <p:cNvPr id="33" name="TekstniOkvir 21">
            <a:extLst>
              <a:ext uri="{FF2B5EF4-FFF2-40B4-BE49-F238E27FC236}">
                <a16:creationId xmlns:a16="http://schemas.microsoft.com/office/drawing/2014/main" id="{4A3D848C-F43D-46C4-8304-0E71179D5861}"/>
              </a:ext>
            </a:extLst>
          </p:cNvPr>
          <p:cNvSpPr txBox="1"/>
          <p:nvPr/>
        </p:nvSpPr>
        <p:spPr>
          <a:xfrm>
            <a:off x="318617" y="1550233"/>
            <a:ext cx="2100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rgbClr val="13383D"/>
                </a:solidFill>
              </a:rPr>
              <a:t>INTRODUCTION</a:t>
            </a:r>
          </a:p>
        </p:txBody>
      </p:sp>
      <p:sp>
        <p:nvSpPr>
          <p:cNvPr id="34" name="TekstniOkvir 23">
            <a:extLst>
              <a:ext uri="{FF2B5EF4-FFF2-40B4-BE49-F238E27FC236}">
                <a16:creationId xmlns:a16="http://schemas.microsoft.com/office/drawing/2014/main" id="{1A409F8C-8A96-479C-B854-C747C0932F03}"/>
              </a:ext>
            </a:extLst>
          </p:cNvPr>
          <p:cNvSpPr txBox="1"/>
          <p:nvPr/>
        </p:nvSpPr>
        <p:spPr>
          <a:xfrm>
            <a:off x="7198938" y="3989327"/>
            <a:ext cx="12158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b="1" dirty="0">
                <a:solidFill>
                  <a:srgbClr val="13383D"/>
                </a:solidFill>
              </a:rPr>
              <a:t>RESULTS</a:t>
            </a:r>
          </a:p>
        </p:txBody>
      </p:sp>
      <p:sp>
        <p:nvSpPr>
          <p:cNvPr id="35" name="TekstniOkvir 24">
            <a:extLst>
              <a:ext uri="{FF2B5EF4-FFF2-40B4-BE49-F238E27FC236}">
                <a16:creationId xmlns:a16="http://schemas.microsoft.com/office/drawing/2014/main" id="{346B4DD0-8D85-4AC9-8C8F-C2E9DC419C1B}"/>
              </a:ext>
            </a:extLst>
          </p:cNvPr>
          <p:cNvSpPr txBox="1"/>
          <p:nvPr/>
        </p:nvSpPr>
        <p:spPr>
          <a:xfrm>
            <a:off x="2985190" y="1914794"/>
            <a:ext cx="2941586" cy="4616648"/>
          </a:xfrm>
          <a:prstGeom prst="rect">
            <a:avLst/>
          </a:prstGeom>
          <a:solidFill>
            <a:srgbClr val="349694">
              <a:alpha val="25098"/>
            </a:srgb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libero,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urna.</a:t>
            </a:r>
          </a:p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fames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libero,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urna.</a:t>
            </a:r>
          </a:p>
        </p:txBody>
      </p:sp>
      <p:graphicFrame>
        <p:nvGraphicFramePr>
          <p:cNvPr id="36" name="Table 45">
            <a:extLst>
              <a:ext uri="{FF2B5EF4-FFF2-40B4-BE49-F238E27FC236}">
                <a16:creationId xmlns:a16="http://schemas.microsoft.com/office/drawing/2014/main" id="{10A7DD78-8E56-4EA3-BB98-783047BB16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755362"/>
              </p:ext>
            </p:extLst>
          </p:nvPr>
        </p:nvGraphicFramePr>
        <p:xfrm>
          <a:off x="103455" y="4612193"/>
          <a:ext cx="2595570" cy="1888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187">
                  <a:extLst>
                    <a:ext uri="{9D8B030D-6E8A-4147-A177-3AD203B41FA5}">
                      <a16:colId xmlns:a16="http://schemas.microsoft.com/office/drawing/2014/main" val="1270207858"/>
                    </a:ext>
                  </a:extLst>
                </a:gridCol>
                <a:gridCol w="859695">
                  <a:extLst>
                    <a:ext uri="{9D8B030D-6E8A-4147-A177-3AD203B41FA5}">
                      <a16:colId xmlns:a16="http://schemas.microsoft.com/office/drawing/2014/main" val="4001683889"/>
                    </a:ext>
                  </a:extLst>
                </a:gridCol>
                <a:gridCol w="893688">
                  <a:extLst>
                    <a:ext uri="{9D8B030D-6E8A-4147-A177-3AD203B41FA5}">
                      <a16:colId xmlns:a16="http://schemas.microsoft.com/office/drawing/2014/main" val="3838139977"/>
                    </a:ext>
                  </a:extLst>
                </a:gridCol>
              </a:tblGrid>
              <a:tr h="577985">
                <a:tc>
                  <a:txBody>
                    <a:bodyPr/>
                    <a:lstStyle/>
                    <a:p>
                      <a:pPr algn="ctr"/>
                      <a:r>
                        <a:rPr lang="hr-HR" sz="1600" b="1" i="0" dirty="0">
                          <a:solidFill>
                            <a:srgbClr val="98948F"/>
                          </a:solidFill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UNIT</a:t>
                      </a:r>
                      <a:endParaRPr lang="en-EC" sz="1600" b="1" i="0" dirty="0">
                        <a:solidFill>
                          <a:srgbClr val="98948F"/>
                        </a:solidFill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12700" cmpd="sng">
                      <a:noFill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i="0" dirty="0">
                          <a:solidFill>
                            <a:srgbClr val="98948F"/>
                          </a:solidFill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UNIT</a:t>
                      </a:r>
                      <a:endParaRPr lang="en-EC" sz="1600" b="1" i="0" dirty="0">
                        <a:solidFill>
                          <a:srgbClr val="98948F"/>
                        </a:solidFill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i="0" dirty="0">
                          <a:solidFill>
                            <a:srgbClr val="98948F"/>
                          </a:solidFill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UNIT</a:t>
                      </a:r>
                      <a:endParaRPr lang="en-EC" sz="1600" b="1" i="0" dirty="0">
                        <a:solidFill>
                          <a:srgbClr val="98948F"/>
                        </a:solidFill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789826"/>
                  </a:ext>
                </a:extLst>
              </a:tr>
              <a:tr h="385306">
                <a:tc>
                  <a:txBody>
                    <a:bodyPr/>
                    <a:lstStyle/>
                    <a:p>
                      <a:pPr algn="ctr"/>
                      <a:r>
                        <a:rPr lang="hr-HR" sz="1600" b="1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ENTRY</a:t>
                      </a:r>
                      <a:endParaRPr lang="en-EC" sz="1600" b="1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12700" cmpd="sng">
                      <a:noFill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100</a:t>
                      </a:r>
                      <a:endParaRPr lang="en-EC" sz="1600" b="0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400</a:t>
                      </a:r>
                      <a:endParaRPr lang="en-EC" sz="1600" b="0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922016"/>
                  </a:ext>
                </a:extLst>
              </a:tr>
              <a:tr h="385306">
                <a:tc>
                  <a:txBody>
                    <a:bodyPr/>
                    <a:lstStyle/>
                    <a:p>
                      <a:pPr algn="ctr"/>
                      <a:r>
                        <a:rPr lang="hr-HR" sz="1600" b="1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ENTRY</a:t>
                      </a:r>
                      <a:endParaRPr lang="en-EC" sz="1600" b="1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12700" cmpd="sng">
                      <a:noFill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500</a:t>
                      </a:r>
                      <a:endParaRPr lang="en-EC" sz="1600" b="0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300</a:t>
                      </a:r>
                      <a:endParaRPr lang="en-EC" sz="1600" b="0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45395"/>
                  </a:ext>
                </a:extLst>
              </a:tr>
              <a:tr h="412828">
                <a:tc>
                  <a:txBody>
                    <a:bodyPr/>
                    <a:lstStyle/>
                    <a:p>
                      <a:pPr algn="ctr"/>
                      <a:r>
                        <a:rPr lang="hr-HR" sz="1600" b="1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ENTRY</a:t>
                      </a:r>
                      <a:endParaRPr lang="en-EC" sz="1800" b="1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12700" cmpd="sng">
                      <a:noFill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0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900</a:t>
                      </a:r>
                      <a:endParaRPr lang="en-EC" sz="1800" b="0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200</a:t>
                      </a:r>
                      <a:endParaRPr lang="en-EC" sz="1600" b="0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089638"/>
                  </a:ext>
                </a:extLst>
              </a:tr>
            </a:tbl>
          </a:graphicData>
        </a:graphic>
      </p:graphicFrame>
      <p:sp>
        <p:nvSpPr>
          <p:cNvPr id="37" name="TekstniOkvir 34">
            <a:extLst>
              <a:ext uri="{FF2B5EF4-FFF2-40B4-BE49-F238E27FC236}">
                <a16:creationId xmlns:a16="http://schemas.microsoft.com/office/drawing/2014/main" id="{F27DB0AD-DA05-4FD2-BB98-D23023806AA3}"/>
              </a:ext>
            </a:extLst>
          </p:cNvPr>
          <p:cNvSpPr txBox="1"/>
          <p:nvPr/>
        </p:nvSpPr>
        <p:spPr>
          <a:xfrm>
            <a:off x="-1695629" y="6512224"/>
            <a:ext cx="62445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hr-HR" altLang="sr-Latn-RS" sz="1400" b="1" noProof="1">
                <a:solidFill>
                  <a:srgbClr val="074646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TABLE 1.  </a:t>
            </a:r>
            <a:r>
              <a:rPr lang="hr-HR" altLang="sr-Latn-RS" sz="1400" noProof="1"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Table description</a:t>
            </a:r>
            <a:r>
              <a:rPr lang="hr-HR" altLang="sr-Latn-RS" sz="1800" noProof="1"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.</a:t>
            </a:r>
            <a:endParaRPr lang="hr-HR" altLang="sr-Latn-RS" sz="1800" noProof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38" name="TekstniOkvir 36">
            <a:extLst>
              <a:ext uri="{FF2B5EF4-FFF2-40B4-BE49-F238E27FC236}">
                <a16:creationId xmlns:a16="http://schemas.microsoft.com/office/drawing/2014/main" id="{A7586877-6465-4CDA-817F-34CE7FAF4473}"/>
              </a:ext>
            </a:extLst>
          </p:cNvPr>
          <p:cNvSpPr txBox="1"/>
          <p:nvPr/>
        </p:nvSpPr>
        <p:spPr>
          <a:xfrm>
            <a:off x="7237518" y="6437191"/>
            <a:ext cx="706634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r-HR" altLang="sr-Latn-RS" sz="1400" b="1" noProof="1">
                <a:solidFill>
                  <a:srgbClr val="074646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FIGURE 1.   </a:t>
            </a:r>
            <a:r>
              <a:rPr lang="hr-HR" altLang="sr-Latn-RS" sz="1400" noProof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Figure description.</a:t>
            </a:r>
            <a:endParaRPr lang="hr-HR" altLang="sr-Latn-RS" sz="1400" noProof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pic>
        <p:nvPicPr>
          <p:cNvPr id="39" name="Slika 3">
            <a:extLst>
              <a:ext uri="{FF2B5EF4-FFF2-40B4-BE49-F238E27FC236}">
                <a16:creationId xmlns:a16="http://schemas.microsoft.com/office/drawing/2014/main" id="{F4DA8CE5-6D04-471B-9E82-E4C78ACE32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4751" y="4563833"/>
            <a:ext cx="1810669" cy="1810669"/>
          </a:xfrm>
          <a:prstGeom prst="rect">
            <a:avLst/>
          </a:prstGeom>
        </p:spPr>
      </p:pic>
      <p:sp>
        <p:nvSpPr>
          <p:cNvPr id="40" name="TekstniOkvir 39">
            <a:extLst>
              <a:ext uri="{FF2B5EF4-FFF2-40B4-BE49-F238E27FC236}">
                <a16:creationId xmlns:a16="http://schemas.microsoft.com/office/drawing/2014/main" id="{795D4E60-E6A8-4093-9E49-F102FA073AFA}"/>
              </a:ext>
            </a:extLst>
          </p:cNvPr>
          <p:cNvSpPr txBox="1"/>
          <p:nvPr/>
        </p:nvSpPr>
        <p:spPr>
          <a:xfrm>
            <a:off x="3637935" y="44825"/>
            <a:ext cx="52504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800" dirty="0" err="1">
                <a:solidFill>
                  <a:schemeClr val="bg1"/>
                </a:solidFill>
                <a:latin typeface="Ariel"/>
              </a:rPr>
              <a:t>Replace</a:t>
            </a:r>
            <a:r>
              <a:rPr lang="hr-HR" sz="4800" dirty="0">
                <a:solidFill>
                  <a:schemeClr val="bg1"/>
                </a:solidFill>
                <a:latin typeface="Ariel"/>
              </a:rPr>
              <a:t> </a:t>
            </a:r>
            <a:r>
              <a:rPr lang="hr-HR" sz="4800" dirty="0" err="1">
                <a:solidFill>
                  <a:schemeClr val="bg1"/>
                </a:solidFill>
                <a:latin typeface="Ariel"/>
              </a:rPr>
              <a:t>with</a:t>
            </a:r>
            <a:r>
              <a:rPr lang="hr-HR" sz="4800" dirty="0">
                <a:solidFill>
                  <a:schemeClr val="bg1"/>
                </a:solidFill>
                <a:latin typeface="Ariel"/>
              </a:rPr>
              <a:t> TITLE</a:t>
            </a:r>
          </a:p>
        </p:txBody>
      </p:sp>
      <p:sp>
        <p:nvSpPr>
          <p:cNvPr id="41" name="TekstniOkvir 41">
            <a:extLst>
              <a:ext uri="{FF2B5EF4-FFF2-40B4-BE49-F238E27FC236}">
                <a16:creationId xmlns:a16="http://schemas.microsoft.com/office/drawing/2014/main" id="{02051619-1D68-40E4-93CE-FB2FD3BA0E46}"/>
              </a:ext>
            </a:extLst>
          </p:cNvPr>
          <p:cNvSpPr txBox="1"/>
          <p:nvPr/>
        </p:nvSpPr>
        <p:spPr>
          <a:xfrm>
            <a:off x="2091160" y="785496"/>
            <a:ext cx="80096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r-HR" altLang="sr-Latn-RS" sz="16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John Smith, MD</a:t>
            </a:r>
            <a:r>
              <a:rPr lang="hr-HR" altLang="sr-Latn-RS" sz="1600" baseline="290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1</a:t>
            </a:r>
            <a:r>
              <a:rPr lang="hr-HR" altLang="sr-Latn-RS" sz="16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; Jane Doe, PhD</a:t>
            </a:r>
            <a:r>
              <a:rPr lang="hr-HR" altLang="sr-Latn-RS" sz="1600" baseline="290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2</a:t>
            </a:r>
            <a:r>
              <a:rPr lang="hr-HR" altLang="sr-Latn-RS" sz="16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; Frederick Jones, MD, PhD</a:t>
            </a:r>
            <a:r>
              <a:rPr lang="hr-HR" altLang="sr-Latn-RS" sz="1600" baseline="290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1,2</a:t>
            </a:r>
            <a:endParaRPr lang="hr-HR" altLang="sr-Latn-RS" sz="1600" noProof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ctr">
              <a:defRPr/>
            </a:pPr>
            <a:r>
              <a:rPr lang="hr-HR" altLang="sr-Latn-RS" sz="1600" baseline="290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1</a:t>
            </a:r>
            <a:r>
              <a:rPr lang="hr-HR" altLang="sr-Latn-RS" sz="16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University of Affiliation, </a:t>
            </a:r>
            <a:r>
              <a:rPr lang="hr-HR" altLang="sr-Latn-RS" sz="1600" baseline="290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2</a:t>
            </a:r>
            <a:r>
              <a:rPr lang="hr-HR" altLang="sr-Latn-RS" sz="16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Medical Center of Affiliation</a:t>
            </a:r>
            <a:endParaRPr lang="hr-HR" sz="1600" dirty="0"/>
          </a:p>
        </p:txBody>
      </p:sp>
      <p:graphicFrame>
        <p:nvGraphicFramePr>
          <p:cNvPr id="42" name="Grafikon 2">
            <a:extLst>
              <a:ext uri="{FF2B5EF4-FFF2-40B4-BE49-F238E27FC236}">
                <a16:creationId xmlns:a16="http://schemas.microsoft.com/office/drawing/2014/main" id="{0A6F8BEE-D7D5-4408-99D5-F61F82AC71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7019625"/>
              </p:ext>
            </p:extLst>
          </p:nvPr>
        </p:nvGraphicFramePr>
        <p:xfrm>
          <a:off x="2539960" y="799816"/>
          <a:ext cx="7240629" cy="4776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516676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308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Ariel</vt:lpstr>
      <vt:lpstr>Browallia New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Enc</dc:creator>
  <cp:lastModifiedBy>Leon Enc</cp:lastModifiedBy>
  <cp:revision>1</cp:revision>
  <dcterms:created xsi:type="dcterms:W3CDTF">2026-03-19T22:37:49Z</dcterms:created>
  <dcterms:modified xsi:type="dcterms:W3CDTF">2026-03-19T22:40:01Z</dcterms:modified>
</cp:coreProperties>
</file>